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5F7"/>
    <a:srgbClr val="C6D4EC"/>
    <a:srgbClr val="CCE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668" autoAdjust="0"/>
    <p:restoredTop sz="94660"/>
  </p:normalViewPr>
  <p:slideViewPr>
    <p:cSldViewPr>
      <p:cViewPr varScale="1">
        <p:scale>
          <a:sx n="157" d="100"/>
          <a:sy n="157" d="100"/>
        </p:scale>
        <p:origin x="43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131E0-6020-4AC6-8630-2EA1FCC379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D55C8D-B546-4DC2-8F58-7D9E58527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3B12F-D9D3-4506-A110-405FCDF31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F3F5C-AB0F-4C97-A912-AB8FA65D1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E7410-3A99-4ADF-B00A-5E8A5626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11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6A0D-9DF2-4510-B228-7879A2DE9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CE09D8-FF62-4248-9E09-BA74205A8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AB89E-32FE-4CED-9C75-36B0A23A6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1E508-90B8-4C77-8646-E4C386921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B3E03-81C7-4ED0-9D5A-599E9C8F5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2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43AC24-8360-44E3-A553-FEA377E2D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086957-7326-462B-A632-5FDA3C5BF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69B16-3EB1-4B1C-86B7-88E0E6284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F8077-8142-44DE-AED6-D9701A841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A74BA-7AC3-4582-AB78-F2F1D2D5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23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FA4E9-C472-4073-9F4D-00AED7179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95144-438C-42E3-9ACD-B5A07416F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3EE4A-5333-4909-942D-BEAC7B916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B5DD4-53C8-4946-8EE4-7B95A96D4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6325A-1643-460D-99A9-E98A4D2F4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63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5E3EE-2535-4246-9D6E-72B67D397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ECA80-5BD8-41F1-A79D-6EBDD8C4C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6153C-D9D3-48D0-AFD3-DFF598A83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5455C-DDCE-4E17-BDB9-2D47CD99C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47CD7-9D67-46AE-AB4E-A4A54048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708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1630F-F438-442A-AA9D-90F6F330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F63D0-6DB2-49F5-B4A9-81BFB021B5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30A60-3ADA-4179-BB10-321BE209B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3DAF7-A613-43A6-8700-694F57B90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B4C2D-BC52-4717-B693-7F80C1232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59216-F363-4B00-9388-B2DB3BAE4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86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E048D-146C-440B-AB09-61803BD4F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5D693-1176-4947-8A4C-7EDD31B2E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E2C90-DD48-40AB-AF0D-252AE0892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C65695-FD3A-4DA6-9DA2-ADC3409047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133622-0A55-4B8D-B977-B8592FC3ED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71C298-B17F-4B78-B07E-BD162EA0E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D4CA3-C51F-4370-82F8-75A34D838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750320-F773-4B17-BBC9-FC4E6ECC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24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6874F-9AFD-4E4E-ACC5-41B1640E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F98D61-26A2-42EA-927A-361D2F92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B91E5-1820-440A-BF13-E82050795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B2986-36F0-43EB-B934-6BD890E5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81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50AE00-E336-4692-9BBD-264FEE4C1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B5D11-1239-429F-BD88-33AFC3CC0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4E499-C49C-41D5-A84B-28D3B1A3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18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2503A-567B-43BB-B77C-B3C1D795D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CC989-AE82-4050-8D8B-CC451AF19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EA0A2-4177-4057-876F-A8BA325B3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7DB31-5BA7-4505-AE90-BF9A144EC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9583A-A4B4-4ABA-B3AC-0FD533C68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4F859-87BC-4AEE-BB92-EFF1A2EB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7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0016-D5DD-4C09-BCA3-8F6E9C6A6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362E5-8A6C-4C85-BA87-0B138467DE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D8886-B95F-4D74-A20F-C3E8E71EE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A8DB81-BD53-4CF6-9AB7-2FE7EAD9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7D249-805F-49D0-B2E6-0A88474AC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6D03F-E6E7-4133-A1F2-6BDB92C87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2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DF2BA7-65F9-4BB5-ABA5-E6A7A6DA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DBA9A-EB64-4A82-BBBC-E9120F434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499CD-7DDB-4DA1-A7F2-D479A9DC8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B8EA-DB3F-43EA-824E-FEEEF7AA8EAC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63CF5-7A6D-466F-8541-914A29D58B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54790-27CD-4397-9FE1-EC83A0064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F1283-2DC1-4A00-A129-7A31E594B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07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>
            <a:extLst>
              <a:ext uri="{FF2B5EF4-FFF2-40B4-BE49-F238E27FC236}">
                <a16:creationId xmlns:a16="http://schemas.microsoft.com/office/drawing/2014/main" id="{60950218-01D6-4980-9E87-BF0EC81054EE}"/>
              </a:ext>
            </a:extLst>
          </p:cNvPr>
          <p:cNvGrpSpPr/>
          <p:nvPr/>
        </p:nvGrpSpPr>
        <p:grpSpPr>
          <a:xfrm>
            <a:off x="316805" y="1437960"/>
            <a:ext cx="6242687" cy="4956963"/>
            <a:chOff x="-542672" y="-114028"/>
            <a:chExt cx="7824153" cy="652813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02AAA81-13F5-49D4-87FF-DE6EC4532480}"/>
                </a:ext>
              </a:extLst>
            </p:cNvPr>
            <p:cNvSpPr/>
            <p:nvPr/>
          </p:nvSpPr>
          <p:spPr>
            <a:xfrm>
              <a:off x="4443667" y="1305240"/>
              <a:ext cx="1113270" cy="3584248"/>
            </a:xfrm>
            <a:prstGeom prst="rect">
              <a:avLst/>
            </a:prstGeom>
            <a:solidFill>
              <a:srgbClr val="EFE5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E62365-9B12-4DB1-8E2B-5C9ED5175A20}"/>
                </a:ext>
              </a:extLst>
            </p:cNvPr>
            <p:cNvSpPr/>
            <p:nvPr/>
          </p:nvSpPr>
          <p:spPr>
            <a:xfrm>
              <a:off x="2196622" y="3715302"/>
              <a:ext cx="3378653" cy="12042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0F4D75EA-8136-4514-A249-0865109F27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7" y="0"/>
              <a:ext cx="0" cy="488245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BAE5C95-0BD4-4D59-A4AE-076E5817B0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76699" y="1315770"/>
              <a:ext cx="2292092" cy="2408461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8C1D5FC-EB09-42DB-A543-1AF655DB04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655" y="3721711"/>
              <a:ext cx="1119038" cy="116074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9F3A945-5CC8-4F5D-85EF-C0A6BF3C9768}"/>
                </a:ext>
              </a:extLst>
            </p:cNvPr>
            <p:cNvCxnSpPr>
              <a:cxnSpLocks/>
            </p:cNvCxnSpPr>
            <p:nvPr/>
          </p:nvCxnSpPr>
          <p:spPr>
            <a:xfrm>
              <a:off x="2166251" y="3721711"/>
              <a:ext cx="343813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0256A5C-C774-44BF-B72B-D87895740D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52117" y="1314908"/>
              <a:ext cx="1146046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FD960B6-67D8-42C7-8307-26D2487C27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76788" y="156644"/>
              <a:ext cx="1085326" cy="1148689"/>
            </a:xfrm>
            <a:prstGeom prst="line">
              <a:avLst/>
            </a:prstGeom>
            <a:ln w="28575">
              <a:solidFill>
                <a:schemeClr val="accent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5B72ED8-D024-4128-A3F7-463DF0CF1E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8654" y="1313162"/>
              <a:ext cx="3365830" cy="494"/>
            </a:xfrm>
            <a:prstGeom prst="line">
              <a:avLst/>
            </a:prstGeom>
            <a:ln w="9525">
              <a:solidFill>
                <a:srgbClr val="7030A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4548F22-6C65-4C62-934E-027C8E4721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6939" y="3697270"/>
              <a:ext cx="1089315" cy="9505"/>
            </a:xfrm>
            <a:prstGeom prst="line">
              <a:avLst/>
            </a:prstGeom>
            <a:ln w="9525">
              <a:solidFill>
                <a:srgbClr val="0070C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F1F712E-5109-438B-BB8B-951DED6DC877}"/>
                </a:ext>
              </a:extLst>
            </p:cNvPr>
            <p:cNvCxnSpPr>
              <a:cxnSpLocks/>
              <a:endCxn id="72" idx="0"/>
            </p:cNvCxnSpPr>
            <p:nvPr/>
          </p:nvCxnSpPr>
          <p:spPr>
            <a:xfrm flipV="1">
              <a:off x="1068655" y="4865404"/>
              <a:ext cx="5411277" cy="1705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2DBC902-8F7A-46B9-9EE2-F802336CB3CA}"/>
                </a:ext>
              </a:extLst>
            </p:cNvPr>
            <p:cNvCxnSpPr>
              <a:cxnSpLocks/>
            </p:cNvCxnSpPr>
            <p:nvPr/>
          </p:nvCxnSpPr>
          <p:spPr>
            <a:xfrm>
              <a:off x="2188581" y="5372101"/>
              <a:ext cx="3380836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F08A7C1-BF3A-412D-99E3-F33A188A32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6555" y="5372101"/>
              <a:ext cx="1146046" cy="4200"/>
            </a:xfrm>
            <a:prstGeom prst="line">
              <a:avLst/>
            </a:prstGeom>
            <a:ln w="38100">
              <a:solidFill>
                <a:schemeClr val="accent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69E7B8F-A883-48C4-BC05-D1B7E61967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9857" y="5735821"/>
              <a:ext cx="3374628" cy="1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F3220ECF-35FD-4E4A-9FCD-1CF55EC6DF91}"/>
                    </a:ext>
                  </a:extLst>
                </p:cNvPr>
                <p:cNvSpPr txBox="1"/>
                <p:nvPr/>
              </p:nvSpPr>
              <p:spPr>
                <a:xfrm>
                  <a:off x="680825" y="-106527"/>
                  <a:ext cx="372653" cy="4863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oMath>
                    </m:oMathPara>
                  </a14:m>
                  <a:endParaRPr lang="en-GB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F3220ECF-35FD-4E4A-9FCD-1CF55EC6DF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825" y="-106527"/>
                  <a:ext cx="372653" cy="486396"/>
                </a:xfrm>
                <a:prstGeom prst="rect">
                  <a:avLst/>
                </a:prstGeom>
                <a:blipFill>
                  <a:blip r:embed="rId2"/>
                  <a:stretch>
                    <a:fillRect r="-61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4A6E133-5BD6-4AE7-82AF-0A14AB67CD7A}"/>
                </a:ext>
              </a:extLst>
            </p:cNvPr>
            <p:cNvSpPr txBox="1"/>
            <p:nvPr/>
          </p:nvSpPr>
          <p:spPr>
            <a:xfrm>
              <a:off x="-542672" y="-114028"/>
              <a:ext cx="1428826" cy="1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Promised payment</a:t>
              </a:r>
            </a:p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at </a:t>
              </a:r>
              <a:r>
                <a:rPr lang="en-GB" i="1" dirty="0">
                  <a:latin typeface="+mj-lt"/>
                  <a:cs typeface="Times New Roman" panose="02020603050405020304" pitchFamily="18" charset="0"/>
                </a:rPr>
                <a:t>t </a:t>
              </a:r>
              <a:r>
                <a:rPr lang="en-GB" dirty="0">
                  <a:latin typeface="+mj-lt"/>
                  <a:cs typeface="Times New Roman" panose="02020603050405020304" pitchFamily="18" charset="0"/>
                </a:rPr>
                <a:t>= 2</a:t>
              </a:r>
              <a:endParaRPr lang="en-GB" sz="1600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3A96228-DA7D-42AD-A7CB-F19877793905}"/>
                </a:ext>
              </a:extLst>
            </p:cNvPr>
            <p:cNvSpPr txBox="1"/>
            <p:nvPr/>
          </p:nvSpPr>
          <p:spPr>
            <a:xfrm>
              <a:off x="5440928" y="4811422"/>
              <a:ext cx="372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93DAA587-76DF-4EB1-B44D-DC48DBDD7B7C}"/>
                    </a:ext>
                  </a:extLst>
                </p:cNvPr>
                <p:cNvSpPr txBox="1"/>
                <p:nvPr/>
              </p:nvSpPr>
              <p:spPr>
                <a:xfrm>
                  <a:off x="5944679" y="4443828"/>
                  <a:ext cx="372653" cy="4863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93DAA587-76DF-4EB1-B44D-DC48DBDD7B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4679" y="4443828"/>
                  <a:ext cx="372653" cy="48639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6E87F84-E4D9-4B97-97A0-9E0E3C75C470}"/>
                </a:ext>
              </a:extLst>
            </p:cNvPr>
            <p:cNvSpPr txBox="1"/>
            <p:nvPr/>
          </p:nvSpPr>
          <p:spPr>
            <a:xfrm>
              <a:off x="700324" y="4882458"/>
              <a:ext cx="3726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0EFCCBE-0A4D-44DA-B1BE-8CB688E91342}"/>
                    </a:ext>
                  </a:extLst>
                </p:cNvPr>
                <p:cNvSpPr txBox="1"/>
                <p:nvPr/>
              </p:nvSpPr>
              <p:spPr>
                <a:xfrm>
                  <a:off x="193477" y="1023563"/>
                  <a:ext cx="702941" cy="3945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h𝑖𝑔h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0EFCCBE-0A4D-44DA-B1BE-8CB688E913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477" y="1023563"/>
                  <a:ext cx="702941" cy="394521"/>
                </a:xfrm>
                <a:prstGeom prst="rect">
                  <a:avLst/>
                </a:prstGeom>
                <a:blipFill>
                  <a:blip r:embed="rId4"/>
                  <a:stretch>
                    <a:fillRect l="-6667" r="-6667" b="-2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26D8372-D7CF-4012-BA5F-EBD01FF2591C}"/>
                    </a:ext>
                  </a:extLst>
                </p:cNvPr>
                <p:cNvSpPr txBox="1"/>
                <p:nvPr/>
              </p:nvSpPr>
              <p:spPr>
                <a:xfrm>
                  <a:off x="244836" y="3397939"/>
                  <a:ext cx="600478" cy="3647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126D8372-D7CF-4012-BA5F-EBD01FF259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836" y="3397939"/>
                  <a:ext cx="600478" cy="364797"/>
                </a:xfrm>
                <a:prstGeom prst="rect">
                  <a:avLst/>
                </a:prstGeom>
                <a:blipFill>
                  <a:blip r:embed="rId5"/>
                  <a:stretch>
                    <a:fillRect l="-7692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342A9123-02AC-49B8-943C-98F2654E5121}"/>
                </a:ext>
              </a:extLst>
            </p:cNvPr>
            <p:cNvSpPr/>
            <p:nvPr/>
          </p:nvSpPr>
          <p:spPr>
            <a:xfrm rot="2700000">
              <a:off x="748512" y="4324242"/>
              <a:ext cx="914400" cy="914400"/>
            </a:xfrm>
            <a:prstGeom prst="arc">
              <a:avLst>
                <a:gd name="adj1" fmla="val 16200000"/>
                <a:gd name="adj2" fmla="val 19675843"/>
              </a:avLst>
            </a:prstGeom>
            <a:ln w="2857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302DD25-5EB1-44BB-A089-1DFC536CBA84}"/>
                    </a:ext>
                  </a:extLst>
                </p:cNvPr>
                <p:cNvSpPr txBox="1"/>
                <p:nvPr/>
              </p:nvSpPr>
              <p:spPr>
                <a:xfrm>
                  <a:off x="1616602" y="4386597"/>
                  <a:ext cx="604020" cy="405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45</m:t>
                      </m:r>
                    </m:oMath>
                  </a14:m>
                  <a:r>
                    <a:rPr lang="en-GB" sz="1400" dirty="0">
                      <a:solidFill>
                        <a:schemeClr val="accent6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°</a:t>
                  </a: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0302DD25-5EB1-44BB-A089-1DFC536CBA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6602" y="4386597"/>
                  <a:ext cx="604020" cy="405331"/>
                </a:xfrm>
                <a:prstGeom prst="rect">
                  <a:avLst/>
                </a:prstGeom>
                <a:blipFill>
                  <a:blip r:embed="rId6"/>
                  <a:stretch>
                    <a:fillRect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74836EB-675A-4952-8A21-3BEF0B9BAEE0}"/>
                </a:ext>
              </a:extLst>
            </p:cNvPr>
            <p:cNvSpPr/>
            <p:nvPr/>
          </p:nvSpPr>
          <p:spPr>
            <a:xfrm>
              <a:off x="1068645" y="4932551"/>
              <a:ext cx="4488291" cy="40453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2EDB877-66C7-4A2C-9E24-3F3A42A469B4}"/>
                </a:ext>
              </a:extLst>
            </p:cNvPr>
            <p:cNvSpPr txBox="1"/>
            <p:nvPr/>
          </p:nvSpPr>
          <p:spPr>
            <a:xfrm>
              <a:off x="5678382" y="4865403"/>
              <a:ext cx="1603099" cy="851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Cash flow</a:t>
              </a:r>
            </a:p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at </a:t>
              </a:r>
              <a:r>
                <a:rPr lang="en-GB" i="1" dirty="0">
                  <a:latin typeface="+mj-lt"/>
                  <a:cs typeface="Times New Roman" panose="02020603050405020304" pitchFamily="18" charset="0"/>
                </a:rPr>
                <a:t>t </a:t>
              </a:r>
              <a:r>
                <a:rPr lang="en-GB" dirty="0">
                  <a:latin typeface="+mj-lt"/>
                  <a:cs typeface="Times New Roman" panose="02020603050405020304" pitchFamily="18" charset="0"/>
                </a:rPr>
                <a:t>= 2</a:t>
              </a:r>
              <a:endParaRPr lang="en-GB" sz="1200" dirty="0">
                <a:latin typeface="+mj-lt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C62245B-8B45-4965-B49E-FAFAB957CE00}"/>
                    </a:ext>
                  </a:extLst>
                </p:cNvPr>
                <p:cNvSpPr txBox="1"/>
                <p:nvPr/>
              </p:nvSpPr>
              <p:spPr>
                <a:xfrm>
                  <a:off x="1076939" y="5406608"/>
                  <a:ext cx="1603099" cy="2837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0070C0"/>
                      </a:solidFill>
                    </a:rPr>
                    <a:t>Default </a:t>
                  </a:r>
                  <a14:m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1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</m:oMath>
                  </a14:m>
                  <a:endParaRPr lang="en-GB" sz="1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1C62245B-8B45-4965-B49E-FAFAB957CE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6939" y="5406608"/>
                  <a:ext cx="1603099" cy="283732"/>
                </a:xfrm>
                <a:prstGeom prst="rect">
                  <a:avLst/>
                </a:prstGeom>
                <a:blipFill>
                  <a:blip r:embed="rId7"/>
                  <a:stretch>
                    <a:fillRect l="-7921" t="-22222" b="-4444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1F1107E2-A941-403F-A8E7-2A5CBD07726D}"/>
                    </a:ext>
                  </a:extLst>
                </p:cNvPr>
                <p:cNvSpPr txBox="1"/>
                <p:nvPr/>
              </p:nvSpPr>
              <p:spPr>
                <a:xfrm>
                  <a:off x="2498872" y="5415513"/>
                  <a:ext cx="3239130" cy="2837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rgbClr val="0070C0"/>
                      </a:solidFill>
                    </a:rPr>
                    <a:t>Repayment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𝑙𝑜𝑤</m:t>
                          </m:r>
                        </m:sub>
                      </m:sSub>
                    </m:oMath>
                  </a14:m>
                  <a:endParaRPr lang="en-GB" sz="12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1F1107E2-A941-403F-A8E7-2A5CBD0772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8872" y="5415513"/>
                  <a:ext cx="3239130" cy="283732"/>
                </a:xfrm>
                <a:prstGeom prst="rect">
                  <a:avLst/>
                </a:prstGeom>
                <a:blipFill>
                  <a:blip r:embed="rId8"/>
                  <a:stretch>
                    <a:fillRect t="-28571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AEEAEDFC-CEF5-4B92-BEED-51E9438DC698}"/>
                    </a:ext>
                  </a:extLst>
                </p:cNvPr>
                <p:cNvSpPr txBox="1"/>
                <p:nvPr/>
              </p:nvSpPr>
              <p:spPr>
                <a:xfrm>
                  <a:off x="1046593" y="5805676"/>
                  <a:ext cx="3587247" cy="30678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rgbClr val="7030A0"/>
                      </a:solidFill>
                    </a:rPr>
                    <a:t>Default </a:t>
                  </a:r>
                  <a14:m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h𝑖𝑔h</m:t>
                          </m:r>
                        </m:sub>
                      </m:sSub>
                    </m:oMath>
                  </a14:m>
                  <a:endParaRPr lang="en-GB" sz="16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AEEAEDFC-CEF5-4B92-BEED-51E9438DC6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6593" y="5805676"/>
                  <a:ext cx="3587247" cy="306785"/>
                </a:xfrm>
                <a:prstGeom prst="rect">
                  <a:avLst/>
                </a:prstGeom>
                <a:blipFill>
                  <a:blip r:embed="rId9"/>
                  <a:stretch>
                    <a:fillRect t="-20000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0CFD190-1572-4FAE-B368-EE4B2CC18C19}"/>
                    </a:ext>
                  </a:extLst>
                </p:cNvPr>
                <p:cNvSpPr txBox="1"/>
                <p:nvPr/>
              </p:nvSpPr>
              <p:spPr>
                <a:xfrm>
                  <a:off x="4229605" y="5823590"/>
                  <a:ext cx="1935002" cy="59051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rgbClr val="7030A0"/>
                      </a:solidFill>
                    </a:rPr>
                    <a:t>Repayment </a:t>
                  </a:r>
                  <a:br>
                    <a:rPr lang="en-GB" sz="1400" dirty="0">
                      <a:solidFill>
                        <a:srgbClr val="7030A0"/>
                      </a:solidFill>
                    </a:rPr>
                  </a:br>
                  <a:r>
                    <a:rPr lang="en-GB" sz="1400" dirty="0">
                      <a:solidFill>
                        <a:srgbClr val="7030A0"/>
                      </a:solidFill>
                    </a:rPr>
                    <a:t>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h𝑖𝑔h</m:t>
                          </m:r>
                        </m:sub>
                      </m:sSub>
                    </m:oMath>
                  </a14:m>
                  <a:endParaRPr lang="en-GB" sz="16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0CFD190-1572-4FAE-B368-EE4B2CC18C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9605" y="5823590"/>
                  <a:ext cx="1935002" cy="590515"/>
                </a:xfrm>
                <a:prstGeom prst="rect">
                  <a:avLst/>
                </a:prstGeom>
                <a:blipFill>
                  <a:blip r:embed="rId10"/>
                  <a:stretch>
                    <a:fillRect t="-12162" b="-202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E112240-8EC1-4D7E-963F-205CA42BEB85}"/>
              </a:ext>
            </a:extLst>
          </p:cNvPr>
          <p:cNvCxnSpPr>
            <a:cxnSpLocks/>
          </p:cNvCxnSpPr>
          <p:nvPr/>
        </p:nvCxnSpPr>
        <p:spPr>
          <a:xfrm flipH="1" flipV="1">
            <a:off x="4287949" y="5879869"/>
            <a:ext cx="905531" cy="0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AA9205C-49FF-A04A-80D1-2E3FDC226B29}"/>
              </a:ext>
            </a:extLst>
          </p:cNvPr>
          <p:cNvGrpSpPr/>
          <p:nvPr/>
        </p:nvGrpSpPr>
        <p:grpSpPr>
          <a:xfrm>
            <a:off x="6039832" y="1443656"/>
            <a:ext cx="4607408" cy="4716152"/>
            <a:chOff x="6039832" y="1443656"/>
            <a:chExt cx="4607408" cy="4716152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FFF15E87-A8A9-4970-B6F9-82CD0A091C22}"/>
                </a:ext>
              </a:extLst>
            </p:cNvPr>
            <p:cNvSpPr txBox="1"/>
            <p:nvPr/>
          </p:nvSpPr>
          <p:spPr>
            <a:xfrm>
              <a:off x="7152464" y="1546988"/>
              <a:ext cx="12211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2"/>
                  </a:solidFill>
                  <a:latin typeface="+mj-lt"/>
                  <a:cs typeface="Times New Roman" panose="02020603050405020304" pitchFamily="18" charset="0"/>
                </a:rPr>
                <a:t>With frictions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177B29D-49E9-4D2B-9CC5-1B6BBD62269B}"/>
                    </a:ext>
                  </a:extLst>
                </p:cNvPr>
                <p:cNvSpPr txBox="1"/>
                <p:nvPr/>
              </p:nvSpPr>
              <p:spPr>
                <a:xfrm>
                  <a:off x="8048464" y="1764804"/>
                  <a:ext cx="1197980" cy="3252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4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GB" sz="14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h𝑖𝑔h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177B29D-49E9-4D2B-9CC5-1B6BBD6226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8464" y="1764804"/>
                  <a:ext cx="1197980" cy="32528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49D04FB-23E2-4F03-83DC-0DF52A120C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7669" y="1522488"/>
              <a:ext cx="0" cy="370736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2FEBC98-8659-43A2-B3E9-E038DB329651}"/>
                </a:ext>
              </a:extLst>
            </p:cNvPr>
            <p:cNvCxnSpPr>
              <a:cxnSpLocks/>
            </p:cNvCxnSpPr>
            <p:nvPr/>
          </p:nvCxnSpPr>
          <p:spPr>
            <a:xfrm>
              <a:off x="6647669" y="5229852"/>
              <a:ext cx="3999571" cy="534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8F5F3D4D-A69D-4109-99AD-F811FFDAE02C}"/>
                    </a:ext>
                  </a:extLst>
                </p:cNvPr>
                <p:cNvSpPr txBox="1"/>
                <p:nvPr/>
              </p:nvSpPr>
              <p:spPr>
                <a:xfrm>
                  <a:off x="6131181" y="1459436"/>
                  <a:ext cx="29733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oMath>
                    </m:oMathPara>
                  </a14:m>
                  <a:endParaRPr lang="en-GB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8F5F3D4D-A69D-4109-99AD-F811FFDAE0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1181" y="1459436"/>
                  <a:ext cx="297330" cy="369332"/>
                </a:xfrm>
                <a:prstGeom prst="rect">
                  <a:avLst/>
                </a:prstGeom>
                <a:blipFill>
                  <a:blip r:embed="rId12"/>
                  <a:stretch>
                    <a:fillRect r="-4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82544B2-7279-4017-B1C1-BAEC7B4ED387}"/>
                </a:ext>
              </a:extLst>
            </p:cNvPr>
            <p:cNvSpPr txBox="1"/>
            <p:nvPr/>
          </p:nvSpPr>
          <p:spPr>
            <a:xfrm>
              <a:off x="10304368" y="5513477"/>
              <a:ext cx="297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q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BF94E5E-B381-4F1B-9CF4-2D4E5E8B1C46}"/>
                </a:ext>
              </a:extLst>
            </p:cNvPr>
            <p:cNvSpPr txBox="1"/>
            <p:nvPr/>
          </p:nvSpPr>
          <p:spPr>
            <a:xfrm>
              <a:off x="9220110" y="5513477"/>
              <a:ext cx="12790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Borrowing</a:t>
              </a:r>
            </a:p>
            <a:p>
              <a:r>
                <a:rPr lang="en-GB" dirty="0">
                  <a:latin typeface="+mj-lt"/>
                  <a:cs typeface="Times New Roman" panose="02020603050405020304" pitchFamily="18" charset="0"/>
                </a:rPr>
                <a:t>at </a:t>
              </a:r>
              <a:r>
                <a:rPr lang="en-GB" i="1" dirty="0">
                  <a:latin typeface="+mj-lt"/>
                  <a:cs typeface="Times New Roman" panose="02020603050405020304" pitchFamily="18" charset="0"/>
                </a:rPr>
                <a:t>t </a:t>
              </a:r>
              <a:r>
                <a:rPr lang="en-GB" dirty="0">
                  <a:latin typeface="+mj-lt"/>
                  <a:cs typeface="Times New Roman" panose="02020603050405020304" pitchFamily="18" charset="0"/>
                </a:rPr>
                <a:t>= 1</a:t>
              </a:r>
              <a:endParaRPr lang="en-GB" sz="1200" dirty="0">
                <a:latin typeface="+mj-lt"/>
                <a:cs typeface="Times New Roman" panose="02020603050405020304" pitchFamily="18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130568B-BB85-4641-A4B4-501BABA3AE42}"/>
                </a:ext>
              </a:extLst>
            </p:cNvPr>
            <p:cNvCxnSpPr>
              <a:cxnSpLocks/>
            </p:cNvCxnSpPr>
            <p:nvPr/>
          </p:nvCxnSpPr>
          <p:spPr>
            <a:xfrm>
              <a:off x="6672872" y="4331967"/>
              <a:ext cx="1280160" cy="0"/>
            </a:xfrm>
            <a:prstGeom prst="line">
              <a:avLst/>
            </a:prstGeom>
            <a:ln w="9525">
              <a:solidFill>
                <a:schemeClr val="accent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B410A8B-495B-4E3E-9C8B-9A5F0F3E135C}"/>
                </a:ext>
              </a:extLst>
            </p:cNvPr>
            <p:cNvCxnSpPr>
              <a:cxnSpLocks/>
            </p:cNvCxnSpPr>
            <p:nvPr/>
          </p:nvCxnSpPr>
          <p:spPr>
            <a:xfrm>
              <a:off x="6634354" y="2529000"/>
              <a:ext cx="1280160" cy="0"/>
            </a:xfrm>
            <a:prstGeom prst="line">
              <a:avLst/>
            </a:prstGeom>
            <a:ln w="9525">
              <a:solidFill>
                <a:srgbClr val="7030A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48B32B-061B-48EB-A852-C314C2F4D8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2096" y="2301759"/>
              <a:ext cx="0" cy="2939842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5C7CDA1-3E09-41D4-A197-A63F584E9C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7669" y="3560874"/>
              <a:ext cx="2359448" cy="1674320"/>
            </a:xfrm>
            <a:prstGeom prst="line">
              <a:avLst/>
            </a:prstGeom>
            <a:ln w="28575">
              <a:solidFill>
                <a:schemeClr val="accent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067ACEB7-1387-4B0B-82C8-958168EDFA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4795" y="1443656"/>
              <a:ext cx="1793684" cy="3799490"/>
            </a:xfrm>
            <a:prstGeom prst="line">
              <a:avLst/>
            </a:prstGeom>
            <a:ln w="28575">
              <a:solidFill>
                <a:srgbClr val="7030A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8D8A526B-518C-455E-98EF-1DDE5CEDBC96}"/>
                </a:ext>
              </a:extLst>
            </p:cNvPr>
            <p:cNvCxnSpPr>
              <a:cxnSpLocks/>
              <a:endCxn id="27" idx="2"/>
            </p:cNvCxnSpPr>
            <p:nvPr/>
          </p:nvCxnSpPr>
          <p:spPr>
            <a:xfrm flipV="1">
              <a:off x="8448479" y="3429000"/>
              <a:ext cx="0" cy="1806192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D2447431-B3AE-4D4C-90ED-25247103B5DB}"/>
                    </a:ext>
                  </a:extLst>
                </p:cNvPr>
                <p:cNvSpPr txBox="1"/>
                <p:nvPr/>
              </p:nvSpPr>
              <p:spPr>
                <a:xfrm>
                  <a:off x="6039832" y="3244334"/>
                  <a:ext cx="6937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1/2</m:t>
                        </m:r>
                      </m:oMath>
                    </m:oMathPara>
                  </a14:m>
                  <a:endParaRPr lang="en-GB" sz="1600" dirty="0"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D2447431-B3AE-4D4C-90ED-25247103B5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9832" y="3244334"/>
                  <a:ext cx="693794" cy="369332"/>
                </a:xfrm>
                <a:prstGeom prst="rect">
                  <a:avLst/>
                </a:prstGeom>
                <a:blipFill>
                  <a:blip r:embed="rId13"/>
                  <a:stretch>
                    <a:fillRect b="-96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8A0C24D1-5314-46C2-A254-6209208B7EA4}"/>
                </a:ext>
              </a:extLst>
            </p:cNvPr>
            <p:cNvSpPr txBox="1"/>
            <p:nvPr/>
          </p:nvSpPr>
          <p:spPr>
            <a:xfrm>
              <a:off x="8214630" y="5268178"/>
              <a:ext cx="58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1/4</a:t>
              </a:r>
              <a:endParaRPr lang="en-GB" sz="1400" dirty="0">
                <a:solidFill>
                  <a:schemeClr val="accent2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C9D53569-940E-4395-BA36-5F62127B9705}"/>
                </a:ext>
              </a:extLst>
            </p:cNvPr>
            <p:cNvCxnSpPr/>
            <p:nvPr/>
          </p:nvCxnSpPr>
          <p:spPr>
            <a:xfrm>
              <a:off x="8301000" y="1750287"/>
              <a:ext cx="0" cy="36576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F5EEEC7-EF1A-41B3-A837-404BAC566BEF}"/>
                </a:ext>
              </a:extLst>
            </p:cNvPr>
            <p:cNvCxnSpPr>
              <a:cxnSpLocks/>
            </p:cNvCxnSpPr>
            <p:nvPr/>
          </p:nvCxnSpPr>
          <p:spPr>
            <a:xfrm>
              <a:off x="8118120" y="2112875"/>
              <a:ext cx="182880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A9E4C96D-5657-4CF5-B4FA-E16745459966}"/>
                </a:ext>
              </a:extLst>
            </p:cNvPr>
            <p:cNvCxnSpPr>
              <a:cxnSpLocks/>
            </p:cNvCxnSpPr>
            <p:nvPr/>
          </p:nvCxnSpPr>
          <p:spPr>
            <a:xfrm>
              <a:off x="7998032" y="4059000"/>
              <a:ext cx="0" cy="19114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AB16F4AD-26B3-4F03-95A1-6DC38F29175C}"/>
                </a:ext>
              </a:extLst>
            </p:cNvPr>
            <p:cNvCxnSpPr>
              <a:cxnSpLocks/>
            </p:cNvCxnSpPr>
            <p:nvPr/>
          </p:nvCxnSpPr>
          <p:spPr>
            <a:xfrm>
              <a:off x="7998032" y="4059000"/>
              <a:ext cx="295536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5E1EBD4A-6930-4F96-AD85-C12C4C88B9E1}"/>
                    </a:ext>
                  </a:extLst>
                </p:cNvPr>
                <p:cNvSpPr txBox="1"/>
                <p:nvPr/>
              </p:nvSpPr>
              <p:spPr>
                <a:xfrm>
                  <a:off x="7147632" y="3979934"/>
                  <a:ext cx="96646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GB" sz="1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𝑙𝑜𝑤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5E1EBD4A-6930-4F96-AD85-C12C4C88B9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7632" y="3979934"/>
                  <a:ext cx="966463" cy="30777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4AF7B9A-705F-40FA-9FA4-93BA8D4355E1}"/>
                </a:ext>
              </a:extLst>
            </p:cNvPr>
            <p:cNvSpPr txBox="1"/>
            <p:nvPr/>
          </p:nvSpPr>
          <p:spPr>
            <a:xfrm>
              <a:off x="8991468" y="1812988"/>
              <a:ext cx="16557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6"/>
                  </a:solidFill>
                  <a:latin typeface="+mj-lt"/>
                  <a:cs typeface="Times New Roman" panose="02020603050405020304" pitchFamily="18" charset="0"/>
                </a:rPr>
                <a:t>Without frictions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BA50D52-753D-42D9-A00C-80A4648FC2D8}"/>
                </a:ext>
              </a:extLst>
            </p:cNvPr>
            <p:cNvSpPr/>
            <p:nvPr/>
          </p:nvSpPr>
          <p:spPr>
            <a:xfrm>
              <a:off x="6648395" y="1636295"/>
              <a:ext cx="1810756" cy="3597442"/>
            </a:xfrm>
            <a:custGeom>
              <a:avLst/>
              <a:gdLst>
                <a:gd name="connsiteX0" fmla="*/ 0 w 1810756"/>
                <a:gd name="connsiteY0" fmla="*/ 3597442 h 3597442"/>
                <a:gd name="connsiteX1" fmla="*/ 1281363 w 1810756"/>
                <a:gd name="connsiteY1" fmla="*/ 2707105 h 3597442"/>
                <a:gd name="connsiteX2" fmla="*/ 1810753 w 1810756"/>
                <a:gd name="connsiteY2" fmla="*/ 1792705 h 3597442"/>
                <a:gd name="connsiteX3" fmla="*/ 1275348 w 1810756"/>
                <a:gd name="connsiteY3" fmla="*/ 884321 h 3597442"/>
                <a:gd name="connsiteX4" fmla="*/ 18048 w 1810756"/>
                <a:gd name="connsiteY4" fmla="*/ 0 h 359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756" h="3597442">
                  <a:moveTo>
                    <a:pt x="0" y="3597442"/>
                  </a:moveTo>
                  <a:cubicBezTo>
                    <a:pt x="489785" y="3302668"/>
                    <a:pt x="979571" y="3007894"/>
                    <a:pt x="1281363" y="2707105"/>
                  </a:cubicBezTo>
                  <a:cubicBezTo>
                    <a:pt x="1583155" y="2406316"/>
                    <a:pt x="1811756" y="2096502"/>
                    <a:pt x="1810753" y="1792705"/>
                  </a:cubicBezTo>
                  <a:cubicBezTo>
                    <a:pt x="1809751" y="1488908"/>
                    <a:pt x="1574132" y="1183105"/>
                    <a:pt x="1275348" y="884321"/>
                  </a:cubicBezTo>
                  <a:cubicBezTo>
                    <a:pt x="976564" y="585537"/>
                    <a:pt x="497306" y="292768"/>
                    <a:pt x="18048" y="0"/>
                  </a:cubicBezTo>
                </a:path>
              </a:pathLst>
            </a:cu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5E5B7FE-7539-49A8-B6A9-F0F73A7F98C9}"/>
                </a:ext>
              </a:extLst>
            </p:cNvPr>
            <p:cNvSpPr/>
            <p:nvPr/>
          </p:nvSpPr>
          <p:spPr>
            <a:xfrm>
              <a:off x="6670354" y="1643488"/>
              <a:ext cx="3809384" cy="3586364"/>
            </a:xfrm>
            <a:custGeom>
              <a:avLst/>
              <a:gdLst>
                <a:gd name="connsiteX0" fmla="*/ 0 w 3176337"/>
                <a:gd name="connsiteY0" fmla="*/ 2701090 h 2701090"/>
                <a:gd name="connsiteX1" fmla="*/ 1576137 w 3176337"/>
                <a:gd name="connsiteY1" fmla="*/ 1798721 h 2701090"/>
                <a:gd name="connsiteX2" fmla="*/ 2707105 w 3176337"/>
                <a:gd name="connsiteY2" fmla="*/ 902369 h 2701090"/>
                <a:gd name="connsiteX3" fmla="*/ 3176337 w 3176337"/>
                <a:gd name="connsiteY3" fmla="*/ 0 h 270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76337" h="2701090">
                  <a:moveTo>
                    <a:pt x="0" y="2701090"/>
                  </a:moveTo>
                  <a:cubicBezTo>
                    <a:pt x="562476" y="2399799"/>
                    <a:pt x="1124953" y="2098508"/>
                    <a:pt x="1576137" y="1798721"/>
                  </a:cubicBezTo>
                  <a:cubicBezTo>
                    <a:pt x="2027321" y="1498934"/>
                    <a:pt x="2440405" y="1202156"/>
                    <a:pt x="2707105" y="902369"/>
                  </a:cubicBezTo>
                  <a:cubicBezTo>
                    <a:pt x="2973805" y="602582"/>
                    <a:pt x="3075071" y="301291"/>
                    <a:pt x="3176337" y="0"/>
                  </a:cubicBezTo>
                </a:path>
              </a:pathLst>
            </a:cu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9F0C19A-6BD8-4D42-8024-1415515CB80B}"/>
                </a:ext>
              </a:extLst>
            </p:cNvPr>
            <p:cNvCxnSpPr>
              <a:cxnSpLocks/>
            </p:cNvCxnSpPr>
            <p:nvPr/>
          </p:nvCxnSpPr>
          <p:spPr>
            <a:xfrm>
              <a:off x="6684702" y="3429000"/>
              <a:ext cx="1763777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63853FA5-9EAA-3949-B40F-BCF154A05F7F}"/>
                    </a:ext>
                  </a:extLst>
                </p:cNvPr>
                <p:cNvSpPr txBox="1"/>
                <p:nvPr/>
              </p:nvSpPr>
              <p:spPr>
                <a:xfrm>
                  <a:off x="7667354" y="5236332"/>
                  <a:ext cx="5813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oMath>
                    </m:oMathPara>
                  </a14:m>
                  <a:endParaRPr lang="en-GB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63853FA5-9EAA-3949-B40F-BCF154A05F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7354" y="5236332"/>
                  <a:ext cx="581370" cy="369332"/>
                </a:xfrm>
                <a:prstGeom prst="rect">
                  <a:avLst/>
                </a:prstGeom>
                <a:blipFill>
                  <a:blip r:embed="rId1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71BCE7F8-074F-A34E-9D64-211698351294}"/>
              </a:ext>
            </a:extLst>
          </p:cNvPr>
          <p:cNvSpPr/>
          <p:nvPr/>
        </p:nvSpPr>
        <p:spPr>
          <a:xfrm rot="16200000">
            <a:off x="2520104" y="2574685"/>
            <a:ext cx="1765961" cy="1763038"/>
          </a:xfrm>
          <a:prstGeom prst="rtTriangle">
            <a:avLst/>
          </a:prstGeom>
          <a:pattFill prst="dkDnDiag">
            <a:fgClr>
              <a:srgbClr val="EFE5F7"/>
            </a:fgClr>
            <a:bgClr>
              <a:schemeClr val="bg1"/>
            </a:bgClr>
          </a:patt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3C82DAC-7C67-0C4F-A69E-366AE598882A}"/>
              </a:ext>
            </a:extLst>
          </p:cNvPr>
          <p:cNvSpPr txBox="1"/>
          <p:nvPr/>
        </p:nvSpPr>
        <p:spPr>
          <a:xfrm>
            <a:off x="2997375" y="3505115"/>
            <a:ext cx="154388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7030A0"/>
                </a:solidFill>
              </a:rPr>
              <a:t>Bankruptcy</a:t>
            </a:r>
          </a:p>
          <a:p>
            <a:pPr algn="ctr"/>
            <a:r>
              <a:rPr lang="en-GB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ACED023-3595-FB40-81E4-4068ED783110}"/>
                  </a:ext>
                </a:extLst>
              </p:cNvPr>
              <p:cNvSpPr txBox="1"/>
              <p:nvPr/>
            </p:nvSpPr>
            <p:spPr>
              <a:xfrm>
                <a:off x="6143664" y="1463328"/>
                <a:ext cx="6937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en-GB" sz="16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ACED023-3595-FB40-81E4-4068ED783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664" y="1463328"/>
                <a:ext cx="693794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5E58990-72EC-0A48-89EF-746929ADE201}"/>
                  </a:ext>
                </a:extLst>
              </p:cNvPr>
              <p:cNvSpPr txBox="1"/>
              <p:nvPr/>
            </p:nvSpPr>
            <p:spPr>
              <a:xfrm>
                <a:off x="10041623" y="5241541"/>
                <a:ext cx="6937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1/2</m:t>
                      </m:r>
                    </m:oMath>
                  </m:oMathPara>
                </a14:m>
                <a:endParaRPr lang="en-GB" sz="16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5E58990-72EC-0A48-89EF-746929ADE2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1623" y="5241541"/>
                <a:ext cx="693794" cy="338554"/>
              </a:xfrm>
              <a:prstGeom prst="rect">
                <a:avLst/>
              </a:prstGeom>
              <a:blipFill>
                <a:blip r:embed="rId17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D791F96-5387-4148-984E-F008393221DE}"/>
              </a:ext>
            </a:extLst>
          </p:cNvPr>
          <p:cNvCxnSpPr>
            <a:cxnSpLocks/>
          </p:cNvCxnSpPr>
          <p:nvPr/>
        </p:nvCxnSpPr>
        <p:spPr>
          <a:xfrm flipV="1">
            <a:off x="10479738" y="1636295"/>
            <a:ext cx="0" cy="3623765"/>
          </a:xfrm>
          <a:prstGeom prst="line">
            <a:avLst/>
          </a:prstGeom>
          <a:ln w="3175">
            <a:solidFill>
              <a:srgbClr val="92D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BDDF84-E4A4-D246-8B46-BD0B5CE68C0B}"/>
              </a:ext>
            </a:extLst>
          </p:cNvPr>
          <p:cNvCxnSpPr>
            <a:cxnSpLocks/>
          </p:cNvCxnSpPr>
          <p:nvPr/>
        </p:nvCxnSpPr>
        <p:spPr>
          <a:xfrm flipH="1">
            <a:off x="6654796" y="1636295"/>
            <a:ext cx="3824942" cy="0"/>
          </a:xfrm>
          <a:prstGeom prst="line">
            <a:avLst/>
          </a:prstGeom>
          <a:ln w="3175">
            <a:solidFill>
              <a:srgbClr val="92D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869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60</Words>
  <Application>Microsoft Macintosh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Lyu,K (pgt)</dc:creator>
  <cp:lastModifiedBy>Reis,RA</cp:lastModifiedBy>
  <cp:revision>43</cp:revision>
  <cp:lastPrinted>2021-07-01T21:32:43Z</cp:lastPrinted>
  <dcterms:created xsi:type="dcterms:W3CDTF">2019-08-14T16:21:28Z</dcterms:created>
  <dcterms:modified xsi:type="dcterms:W3CDTF">2021-07-01T21:37:08Z</dcterms:modified>
</cp:coreProperties>
</file>